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Alfa Slab One" pitchFamily="2" charset="77"/>
      <p:regular r:id="rId15"/>
    </p:embeddedFont>
    <p:embeddedFont>
      <p:font typeface="Proxima Nova" panose="02000506030000020004"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146" d="100"/>
          <a:sy n="146" d="100"/>
        </p:scale>
        <p:origin x="640" y="168"/>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6e1e9213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6e1e92130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6e1e9213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6e1e9213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6e1e92130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6e1e92130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6e1e921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6e1e921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6e1e9213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6e1e9213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6e1e92130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6e1e92130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6e1e92130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6e1e92130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6e1e92130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a6e1e92130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6e1e92130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6e1e9213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6e1e9213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6e1e9213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56" name="Google Shape;56;p1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57" name="Google Shape;57;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4" name="Google Shape;84;p21"/>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85" name="Google Shape;85;p21"/>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6" name="Google Shape;86;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93" name="Google Shape;93;p23"/>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Rb0oM46_NyhePbXrFehA6OjfocUkOlO-7acSsDKhnY0/edit"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docs.google.com/document/d/1VaXP_2ZvejCq5I7dwd6WWAlZws-fhRlFmJACp_v0spE/edit#heading=h.gjdgx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pcentral.collegeboard.org/pdf/ap19-frq-english-language.pdf?course=ap-english-language-and-composition"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secure-media.collegeboard.org/ap/pdf/ap-english-language-and-composition-2019-frq1-samples-2020-rubric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pcentral.collegeboard.org/pdf/ap-english-language-and-composition-course-and-exam-description.pdf?course=ap-english-language-and-composition&amp;fbclid=IwAR2qEudOhQKISsHjJ0vtB9WDqFcIm_a_OoBm42XhkV5LqbZpw-QQ0pr95J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eomUoSCD7ndpI_pcu_cKjARhOUA0Nh2d/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ocs.google.com/document/d/1noFey6Ezu5mt1H30lAyDR9kcux05Mv02Cf4OEux0ilA/edit#heading=h.gjdgx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pcentral.collegeboard.org/pdf/ap19-chief-reader-report-english-language.pdf?course=ap-english-language-and-compositio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bl.uk/learning/timeline/item102878.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0000"/>
                </a:solidFill>
              </a:rPr>
              <a:t>How to Write a Synthesis Essay</a:t>
            </a:r>
            <a:endParaRPr dirty="0">
              <a:solidFill>
                <a:srgbClr val="FF0000"/>
              </a:solidFill>
            </a:endParaRPr>
          </a:p>
        </p:txBody>
      </p:sp>
      <p:sp>
        <p:nvSpPr>
          <p:cNvPr id="102" name="Google Shape;102;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https://</a:t>
            </a:r>
            <a:r>
              <a:rPr lang="en" dirty="0" err="1"/>
              <a:t>youtu.be</a:t>
            </a:r>
            <a:r>
              <a:rPr lang="en" dirty="0"/>
              <a:t>/HuIMcOu4AeE</a:t>
            </a:r>
            <a:endParaRPr dirty="0"/>
          </a:p>
        </p:txBody>
      </p:sp>
      <p:sp>
        <p:nvSpPr>
          <p:cNvPr id="2" name="TextBox 1">
            <a:extLst>
              <a:ext uri="{FF2B5EF4-FFF2-40B4-BE49-F238E27FC236}">
                <a16:creationId xmlns:a16="http://schemas.microsoft.com/office/drawing/2014/main" id="{66301426-259B-764F-47D3-969C691C166A}"/>
              </a:ext>
            </a:extLst>
          </p:cNvPr>
          <p:cNvSpPr txBox="1"/>
          <p:nvPr/>
        </p:nvSpPr>
        <p:spPr>
          <a:xfrm>
            <a:off x="6541477" y="4398925"/>
            <a:ext cx="2602523" cy="307777"/>
          </a:xfrm>
          <a:prstGeom prst="rect">
            <a:avLst/>
          </a:prstGeom>
          <a:noFill/>
        </p:spPr>
        <p:txBody>
          <a:bodyPr wrap="square" rtlCol="0">
            <a:spAutoFit/>
          </a:bodyPr>
          <a:lstStyle/>
          <a:p>
            <a:r>
              <a:rPr lang="en-US" dirty="0"/>
              <a:t>Developed by Thomas Scott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4"/>
          <p:cNvSpPr txBox="1">
            <a:spLocks noGrp="1"/>
          </p:cNvSpPr>
          <p:nvPr>
            <p:ph type="title"/>
          </p:nvPr>
        </p:nvSpPr>
        <p:spPr>
          <a:xfrm>
            <a:off x="464100" y="156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Model Synthesis essay </a:t>
            </a:r>
            <a:endParaRPr dirty="0"/>
          </a:p>
        </p:txBody>
      </p:sp>
      <p:sp>
        <p:nvSpPr>
          <p:cNvPr id="159" name="Google Shape;159;p34"/>
          <p:cNvSpPr txBox="1">
            <a:spLocks noGrp="1"/>
          </p:cNvSpPr>
          <p:nvPr>
            <p:ph type="title"/>
          </p:nvPr>
        </p:nvSpPr>
        <p:spPr>
          <a:xfrm>
            <a:off x="4641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4"/>
              </a:rPr>
              <a:t>Model Synthesis prompt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2019 Synthesis prompt</a:t>
            </a:r>
            <a:endParaRPr dirty="0"/>
          </a:p>
        </p:txBody>
      </p:sp>
      <p:sp>
        <p:nvSpPr>
          <p:cNvPr id="165" name="Google Shape;165;p35"/>
          <p:cNvSpPr txBox="1"/>
          <p:nvPr/>
        </p:nvSpPr>
        <p:spPr>
          <a:xfrm>
            <a:off x="683550" y="1292750"/>
            <a:ext cx="5280900" cy="6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66" name="Google Shape;166;p35"/>
          <p:cNvSpPr txBox="1">
            <a:spLocks noGrp="1"/>
          </p:cNvSpPr>
          <p:nvPr>
            <p:ph type="title"/>
          </p:nvPr>
        </p:nvSpPr>
        <p:spPr>
          <a:xfrm>
            <a:off x="311700" y="1211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4"/>
              </a:rPr>
              <a:t>2019 Synthesis sample student responses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311700" y="291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wording of all synthesis prompts in the new AP Language test</a:t>
            </a:r>
            <a:endParaRPr dirty="0"/>
          </a:p>
        </p:txBody>
      </p:sp>
      <p:sp>
        <p:nvSpPr>
          <p:cNvPr id="108" name="Google Shape;108;p26"/>
          <p:cNvSpPr txBox="1">
            <a:spLocks noGrp="1"/>
          </p:cNvSpPr>
          <p:nvPr>
            <p:ph type="body" idx="1"/>
          </p:nvPr>
        </p:nvSpPr>
        <p:spPr>
          <a:xfrm>
            <a:off x="995050" y="1390325"/>
            <a:ext cx="7485600" cy="110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a:solidFill>
                  <a:srgbClr val="000000"/>
                </a:solidFill>
              </a:rPr>
              <a:t>Write an essay that synthesizes material from at least three of the sources and develops your position on [specific subject from the introduction].</a:t>
            </a:r>
            <a:endParaRPr i="1">
              <a:solidFill>
                <a:srgbClr val="000000"/>
              </a:solidFill>
            </a:endParaRPr>
          </a:p>
        </p:txBody>
      </p:sp>
      <p:sp>
        <p:nvSpPr>
          <p:cNvPr id="109" name="Google Shape;109;p26"/>
          <p:cNvSpPr txBox="1">
            <a:spLocks noGrp="1"/>
          </p:cNvSpPr>
          <p:nvPr>
            <p:ph type="body" idx="1"/>
          </p:nvPr>
        </p:nvSpPr>
        <p:spPr>
          <a:xfrm>
            <a:off x="387575" y="2644925"/>
            <a:ext cx="8520600" cy="1104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dirty="0">
                <a:solidFill>
                  <a:srgbClr val="000000"/>
                </a:solidFill>
                <a:latin typeface="Arial"/>
                <a:ea typeface="Arial"/>
                <a:cs typeface="Arial"/>
                <a:sym typeface="Arial"/>
              </a:rPr>
              <a:t>They’re doing this because they value sophisticated, nuanced examinations of the questions they’re posing in the synthesis and argument prompts: </a:t>
            </a:r>
            <a:endParaRPr sz="1400" b="1"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i="1"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i="1" dirty="0">
                <a:solidFill>
                  <a:srgbClr val="000000"/>
                </a:solidFill>
                <a:latin typeface="Arial"/>
                <a:ea typeface="Arial"/>
                <a:cs typeface="Arial"/>
                <a:sym typeface="Arial"/>
              </a:rPr>
              <a:t>Synthesis of sources should be a process of authentic inquiry motivated by questions for which readers genuinely want answers, not by desire to affirm preexisting positions. [...] successful synthesis means proceeding with an open mind and finding an array of sources that satisfactorily broadens the context of one’s research question. Part of authentic inquiry is the processes by which students—while they are thinking and reading— determine how the issues they are examining can be viewed from multiple perspectives.</a:t>
            </a:r>
            <a:endParaRPr sz="1400" i="1"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i="1" dirty="0">
                <a:solidFill>
                  <a:srgbClr val="000000"/>
                </a:solidFill>
                <a:latin typeface="Arial"/>
                <a:ea typeface="Arial"/>
                <a:cs typeface="Arial"/>
                <a:sym typeface="Arial"/>
              </a:rPr>
              <a:t>                                                                                      </a:t>
            </a:r>
            <a:r>
              <a:rPr lang="en" sz="1400" i="1" u="sng" dirty="0">
                <a:solidFill>
                  <a:schemeClr val="hlink"/>
                </a:solidFill>
                <a:latin typeface="Arial"/>
                <a:ea typeface="Arial"/>
                <a:cs typeface="Arial"/>
                <a:sym typeface="Arial"/>
                <a:hlinkClick r:id="rId3"/>
              </a:rPr>
              <a:t> -AP Language Course Description, page 89</a:t>
            </a:r>
            <a:endParaRPr sz="1400" i="1" dirty="0">
              <a:solidFill>
                <a:srgbClr val="000000"/>
              </a:solidFill>
              <a:latin typeface="Arial"/>
              <a:ea typeface="Arial"/>
              <a:cs typeface="Arial"/>
              <a:sym typeface="Arial"/>
            </a:endParaRPr>
          </a:p>
          <a:p>
            <a:pPr marL="0" lvl="0" indent="0" algn="l" rtl="0">
              <a:spcBef>
                <a:spcPts val="0"/>
              </a:spcBef>
              <a:spcAft>
                <a:spcPts val="1600"/>
              </a:spcAft>
              <a:buNone/>
            </a:pPr>
            <a:endParaRPr i="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Synthesis Rubric </a:t>
            </a:r>
            <a:endParaRPr dirty="0"/>
          </a:p>
        </p:txBody>
      </p:sp>
      <p:sp>
        <p:nvSpPr>
          <p:cNvPr id="115" name="Google Shape;115;p27"/>
          <p:cNvSpPr txBox="1">
            <a:spLocks noGrp="1"/>
          </p:cNvSpPr>
          <p:nvPr>
            <p:ph type="body" idx="1"/>
          </p:nvPr>
        </p:nvSpPr>
        <p:spPr>
          <a:xfrm>
            <a:off x="311700" y="1675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and most important rule of all AP prompts:</a:t>
            </a:r>
            <a:r>
              <a:rPr lang="en">
                <a:solidFill>
                  <a:srgbClr val="000000"/>
                </a:solidFill>
              </a:rPr>
              <a:t> read the prompt and answer the question </a:t>
            </a:r>
            <a:endParaRPr/>
          </a:p>
          <a:p>
            <a:pPr marL="0" lvl="0" indent="0" algn="l" rtl="0">
              <a:spcBef>
                <a:spcPts val="1600"/>
              </a:spcBef>
              <a:spcAft>
                <a:spcPts val="0"/>
              </a:spcAft>
              <a:buNone/>
            </a:pPr>
            <a:r>
              <a:rPr lang="en"/>
              <a:t>The best synth essays take a stance while understanding the other side (they will always give you evidence that allows you to take a variety of positions). </a:t>
            </a:r>
            <a:endParaRPr/>
          </a:p>
          <a:p>
            <a:pPr marL="0" lvl="0" indent="0" algn="l" rtl="0">
              <a:spcBef>
                <a:spcPts val="1600"/>
              </a:spcBef>
              <a:spcAft>
                <a:spcPts val="1600"/>
              </a:spcAft>
              <a:buNone/>
            </a:pPr>
            <a:r>
              <a:rPr lang="en"/>
              <a:t>Instead of analysis/commentary, you are expected to develop a line of reasoning...</a:t>
            </a:r>
            <a:endParaRPr/>
          </a:p>
        </p:txBody>
      </p:sp>
      <p:sp>
        <p:nvSpPr>
          <p:cNvPr id="116" name="Google Shape;116;p27"/>
          <p:cNvSpPr txBox="1"/>
          <p:nvPr/>
        </p:nvSpPr>
        <p:spPr>
          <a:xfrm>
            <a:off x="311700" y="1071750"/>
            <a:ext cx="68172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u="sng" dirty="0">
                <a:solidFill>
                  <a:schemeClr val="hlink"/>
                </a:solidFill>
                <a:hlinkClick r:id="rId4"/>
              </a:rPr>
              <a:t>Model Synthesis prompt</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311700" y="160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What is a line of reasoning? (from College Board framework…) </a:t>
            </a:r>
            <a:endParaRPr sz="2400"/>
          </a:p>
        </p:txBody>
      </p:sp>
      <p:pic>
        <p:nvPicPr>
          <p:cNvPr id="122" name="Google Shape;122;p28"/>
          <p:cNvPicPr preferRelativeResize="0"/>
          <p:nvPr/>
        </p:nvPicPr>
        <p:blipFill>
          <a:blip r:embed="rId3">
            <a:alphaModFix/>
          </a:blip>
          <a:stretch>
            <a:fillRect/>
          </a:stretch>
        </p:blipFill>
        <p:spPr>
          <a:xfrm>
            <a:off x="796000" y="1152426"/>
            <a:ext cx="7007786" cy="375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Binary vs. Relative </a:t>
            </a:r>
            <a:endParaRPr dirty="0"/>
          </a:p>
        </p:txBody>
      </p:sp>
      <p:sp>
        <p:nvSpPr>
          <p:cNvPr id="128" name="Google Shape;12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an issue is </a:t>
            </a:r>
            <a:r>
              <a:rPr lang="en" b="1"/>
              <a:t>binary</a:t>
            </a:r>
            <a:r>
              <a:rPr lang="en"/>
              <a:t>, there are only two choices. Hence, the bi- prefix.  </a:t>
            </a:r>
            <a:endParaRPr/>
          </a:p>
          <a:p>
            <a:pPr marL="0" lvl="0" indent="0" algn="l" rtl="0">
              <a:spcBef>
                <a:spcPts val="1600"/>
              </a:spcBef>
              <a:spcAft>
                <a:spcPts val="0"/>
              </a:spcAft>
              <a:buNone/>
            </a:pPr>
            <a:r>
              <a:rPr lang="en"/>
              <a:t>Binary code is named as such because in it you can either use 0 or 1. </a:t>
            </a:r>
            <a:endParaRPr/>
          </a:p>
          <a:p>
            <a:pPr marL="0" lvl="0" indent="0" algn="l" rtl="0">
              <a:spcBef>
                <a:spcPts val="1600"/>
              </a:spcBef>
              <a:spcAft>
                <a:spcPts val="0"/>
              </a:spcAft>
              <a:buNone/>
            </a:pPr>
            <a:r>
              <a:rPr lang="en"/>
              <a:t>According to College Board, “very few issues involve good/bad binaries; there are benefits to all positions. However, teachers need to help students see that the lack of binaries does not mean all issues are relative. There are degrees of value to all positions that students must weigh to create sophisticated arguments.” (</a:t>
            </a:r>
            <a:r>
              <a:rPr lang="en" u="sng">
                <a:solidFill>
                  <a:schemeClr val="hlink"/>
                </a:solidFill>
                <a:hlinkClick r:id="rId3"/>
              </a:rPr>
              <a:t>2019 Chief Reader Report</a:t>
            </a:r>
            <a:r>
              <a:rPr lang="en"/>
              <a:t>)</a:t>
            </a:r>
            <a:endParaRPr/>
          </a:p>
          <a:p>
            <a:pPr marL="0" lvl="0" indent="0" algn="l" rtl="0">
              <a:spcBef>
                <a:spcPts val="1600"/>
              </a:spcBef>
              <a:spcAft>
                <a:spcPts val="0"/>
              </a:spcAft>
              <a:buNone/>
            </a:pPr>
            <a:r>
              <a:rPr lang="en"/>
              <a:t>When an issue is </a:t>
            </a:r>
            <a:r>
              <a:rPr lang="en" b="1"/>
              <a:t>relative</a:t>
            </a:r>
            <a:r>
              <a:rPr lang="en"/>
              <a:t>, there are degrees of value to all positions that “students must weigh in order to create sophisticated arguments.”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qualified argument?</a:t>
            </a:r>
            <a:endParaRPr/>
          </a:p>
        </p:txBody>
      </p:sp>
      <p:sp>
        <p:nvSpPr>
          <p:cNvPr id="134" name="Google Shape;134;p30"/>
          <p:cNvSpPr txBox="1">
            <a:spLocks noGrp="1"/>
          </p:cNvSpPr>
          <p:nvPr>
            <p:ph type="body" idx="1"/>
          </p:nvPr>
        </p:nvSpPr>
        <p:spPr>
          <a:xfrm>
            <a:off x="265775" y="12075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 qualified claim is usually more sophisticated than an absolute claim.</a:t>
            </a:r>
            <a:endParaRPr sz="1400"/>
          </a:p>
          <a:p>
            <a:pPr marL="0" lvl="0" indent="457200" algn="l" rtl="0">
              <a:spcBef>
                <a:spcPts val="1600"/>
              </a:spcBef>
              <a:spcAft>
                <a:spcPts val="0"/>
              </a:spcAft>
              <a:buNone/>
            </a:pPr>
            <a:r>
              <a:rPr lang="en" sz="1400"/>
              <a:t>*College is not worth it. </a:t>
            </a:r>
            <a:r>
              <a:rPr lang="en" sz="1400" b="1"/>
              <a:t>&lt; absolute, no wiggle room </a:t>
            </a:r>
            <a:endParaRPr sz="1400" b="1"/>
          </a:p>
          <a:p>
            <a:pPr marL="0" lvl="0" indent="457200" algn="l" rtl="0">
              <a:spcBef>
                <a:spcPts val="0"/>
              </a:spcBef>
              <a:spcAft>
                <a:spcPts val="0"/>
              </a:spcAft>
              <a:buNone/>
            </a:pPr>
            <a:r>
              <a:rPr lang="en" sz="1400"/>
              <a:t>*For most American teens, college is not worth it. </a:t>
            </a:r>
            <a:endParaRPr sz="1400"/>
          </a:p>
          <a:p>
            <a:pPr marL="457200" lvl="0" indent="0" algn="l" rtl="0">
              <a:spcBef>
                <a:spcPts val="0"/>
              </a:spcBef>
              <a:spcAft>
                <a:spcPts val="0"/>
              </a:spcAft>
              <a:buNone/>
            </a:pPr>
            <a:r>
              <a:rPr lang="en" sz="1400"/>
              <a:t>*For American teens who have to rely on loans to pay for tuition, college is not worth it.  </a:t>
            </a:r>
            <a:endParaRPr sz="1400"/>
          </a:p>
          <a:p>
            <a:pPr marL="457200" lvl="0" indent="0" algn="l" rtl="0">
              <a:spcBef>
                <a:spcPts val="0"/>
              </a:spcBef>
              <a:spcAft>
                <a:spcPts val="0"/>
              </a:spcAft>
              <a:buNone/>
            </a:pPr>
            <a:r>
              <a:rPr lang="en" sz="1400" b="1"/>
              <a:t>^ the second and third claim are both qualified, which adds a more nuanced perspective on the issue. Nuance = sophistication </a:t>
            </a:r>
            <a:endParaRPr sz="1400" b="1"/>
          </a:p>
          <a:p>
            <a:pPr marL="0" lvl="0" indent="0" algn="l" rtl="0">
              <a:spcBef>
                <a:spcPts val="0"/>
              </a:spcBef>
              <a:spcAft>
                <a:spcPts val="0"/>
              </a:spcAft>
              <a:buNone/>
            </a:pPr>
            <a:endParaRPr sz="1400"/>
          </a:p>
          <a:p>
            <a:pPr marL="0" lvl="0" indent="0" algn="l" rtl="0">
              <a:spcBef>
                <a:spcPts val="0"/>
              </a:spcBef>
              <a:spcAft>
                <a:spcPts val="0"/>
              </a:spcAft>
              <a:buNone/>
            </a:pPr>
            <a:r>
              <a:rPr lang="en" sz="1400"/>
              <a:t>-When using sources, always have a quote or mention its content. Many students wrote sentences that did not contain a quote or a reference to the actual source but contained a citation. Don’t do that. </a:t>
            </a:r>
            <a:r>
              <a:rPr lang="en"/>
              <a:t> </a:t>
            </a:r>
            <a:endParaRPr/>
          </a:p>
          <a:p>
            <a:pPr marL="0" lvl="0" indent="0" algn="l" rtl="0">
              <a:spcBef>
                <a:spcPts val="0"/>
              </a:spcBef>
              <a:spcAft>
                <a:spcPts val="0"/>
              </a:spcAft>
              <a:buNone/>
            </a:pPr>
            <a:r>
              <a:rPr lang="en"/>
              <a:t> </a:t>
            </a:r>
            <a:r>
              <a:rPr lang="en" b="1"/>
              <a:t> </a:t>
            </a:r>
            <a:r>
              <a:rPr lang="en" sz="1400" b="1"/>
              <a:t> NOT ACCEPTABLE</a:t>
            </a:r>
            <a:r>
              <a:rPr lang="en" sz="1400"/>
              <a:t>: College is relatively affordable, when you adjust for scholarships and inflation        </a:t>
            </a:r>
            <a:endParaRPr sz="1400"/>
          </a:p>
          <a:p>
            <a:pPr marL="0" lvl="0" indent="0" algn="l" rtl="0">
              <a:spcBef>
                <a:spcPts val="0"/>
              </a:spcBef>
              <a:spcAft>
                <a:spcPts val="0"/>
              </a:spcAft>
              <a:buNone/>
            </a:pPr>
            <a:r>
              <a:rPr lang="en" sz="1400"/>
              <a:t>                                      (Source A).     </a:t>
            </a:r>
            <a:endParaRPr sz="1400"/>
          </a:p>
          <a:p>
            <a:pPr marL="0" lvl="0" indent="0" algn="l" rtl="0">
              <a:spcBef>
                <a:spcPts val="0"/>
              </a:spcBef>
              <a:spcAft>
                <a:spcPts val="0"/>
              </a:spcAft>
              <a:buNone/>
            </a:pPr>
            <a:r>
              <a:rPr lang="en" sz="1400" b="1"/>
              <a:t>ACCEPTABLE  </a:t>
            </a:r>
            <a:r>
              <a:rPr lang="en" sz="1400"/>
              <a:t>             In his article, Leonhart states the “relative affordability” of college (Source A). </a:t>
            </a:r>
            <a:endParaRPr sz="1400"/>
          </a:p>
          <a:p>
            <a:pPr marL="0" lvl="0" indent="0" algn="l" rtl="0">
              <a:spcBef>
                <a:spcPts val="0"/>
              </a:spcBef>
              <a:spcAft>
                <a:spcPts val="0"/>
              </a:spcAft>
              <a:buNone/>
            </a:pPr>
            <a:r>
              <a:rPr lang="en" sz="1400" b="1"/>
              <a:t>ALSO ACCEPTABLE:  </a:t>
            </a:r>
            <a:r>
              <a:rPr lang="en" sz="1400"/>
              <a:t>  Leonhart in the NYTimes writes about the relative affordability of college (Source A).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Qualify these claims....</a:t>
            </a:r>
            <a:endParaRPr/>
          </a:p>
        </p:txBody>
      </p:sp>
      <p:sp>
        <p:nvSpPr>
          <p:cNvPr id="140" name="Google Shape;14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 Champe is the best high school. </a:t>
            </a:r>
            <a:endParaRPr/>
          </a:p>
          <a:p>
            <a:pPr marL="0" lvl="0" indent="0" algn="l" rtl="0">
              <a:spcBef>
                <a:spcPts val="1600"/>
              </a:spcBef>
              <a:spcAft>
                <a:spcPts val="0"/>
              </a:spcAft>
              <a:buNone/>
            </a:pPr>
            <a:r>
              <a:rPr lang="en"/>
              <a:t>[turn to the person next to you] You are my best friend. </a:t>
            </a:r>
            <a:endParaRPr/>
          </a:p>
          <a:p>
            <a:pPr marL="0" lvl="0" indent="0" algn="l" rtl="0">
              <a:spcBef>
                <a:spcPts val="1600"/>
              </a:spcBef>
              <a:spcAft>
                <a:spcPts val="0"/>
              </a:spcAft>
              <a:buNone/>
            </a:pPr>
            <a:r>
              <a:rPr lang="en"/>
              <a:t>Mr. Scott is the best teacher. </a:t>
            </a:r>
            <a:endParaRPr/>
          </a:p>
          <a:p>
            <a:pPr marL="0" lvl="0" indent="0" algn="l" rtl="0">
              <a:spcBef>
                <a:spcPts val="1600"/>
              </a:spcBef>
              <a:spcAft>
                <a:spcPts val="0"/>
              </a:spcAft>
              <a:buNone/>
            </a:pPr>
            <a:r>
              <a:rPr lang="en"/>
              <a:t>Cell phones shouldn’t be allowed at high schools. </a:t>
            </a:r>
            <a:endParaRPr/>
          </a:p>
          <a:p>
            <a:pPr marL="0" lvl="0" indent="0" algn="l" rtl="0">
              <a:spcBef>
                <a:spcPts val="1600"/>
              </a:spcBef>
              <a:spcAft>
                <a:spcPts val="0"/>
              </a:spcAft>
              <a:buNone/>
            </a:pPr>
            <a:endParaRPr b="1"/>
          </a:p>
          <a:p>
            <a:pPr marL="0" lvl="0" indent="0" algn="l" rtl="0">
              <a:spcBef>
                <a:spcPts val="0"/>
              </a:spcBef>
              <a:spcAft>
                <a:spcPts val="0"/>
              </a:spcAft>
              <a:buNone/>
            </a:pPr>
            <a:r>
              <a:rPr lang="en" b="1"/>
              <a:t>Why is a qualified claim (usually) more sophisticated than an unqualified claim? </a:t>
            </a:r>
            <a:endParaRPr b="1"/>
          </a:p>
          <a:p>
            <a:pPr marL="0" lvl="0" indent="0" algn="l" rtl="0">
              <a:spcBef>
                <a:spcPts val="0"/>
              </a:spcBef>
              <a:spcAft>
                <a:spcPts val="0"/>
              </a:spcAft>
              <a:buNone/>
            </a:pPr>
            <a:r>
              <a:rPr lang="en" b="1"/>
              <a:t>How does a qualified argument help make your argument less biased? </a:t>
            </a:r>
            <a:endParaRPr b="1"/>
          </a:p>
          <a:p>
            <a:pPr marL="0" lvl="0" indent="0" algn="l" rtl="0">
              <a:spcBef>
                <a:spcPts val="0"/>
              </a:spcBef>
              <a:spcAft>
                <a:spcPts val="0"/>
              </a:spcAft>
              <a:buNone/>
            </a:pPr>
            <a:r>
              <a:rPr lang="en" b="1"/>
              <a:t>What’s the difference between qualification and equivocation? </a:t>
            </a:r>
            <a:endParaRPr b="1"/>
          </a:p>
          <a:p>
            <a:pPr marL="0" lvl="0" indent="0" algn="l" rtl="0">
              <a:spcBef>
                <a:spcPts val="0"/>
              </a:spcBef>
              <a:spcAft>
                <a:spcPts val="0"/>
              </a:spcAft>
              <a:buNone/>
            </a:pPr>
            <a:r>
              <a:rPr lang="en" b="1"/>
              <a:t>In what rhetorical situations would you </a:t>
            </a:r>
            <a:r>
              <a:rPr lang="en" b="1" u="sng">
                <a:solidFill>
                  <a:schemeClr val="hlink"/>
                </a:solidFill>
                <a:hlinkClick r:id="rId3"/>
              </a:rPr>
              <a:t>NOT want to qualify a claim</a:t>
            </a:r>
            <a:r>
              <a:rPr lang="en" b="1"/>
              <a:t>? </a:t>
            </a:r>
            <a:endParaRPr b="1"/>
          </a:p>
          <a:p>
            <a:pPr marL="0" lvl="0" indent="0" algn="l" rtl="0">
              <a:spcBef>
                <a:spcPts val="0"/>
              </a:spcBef>
              <a:spcAft>
                <a:spcPts val="0"/>
              </a:spcAft>
              <a:buNone/>
            </a:pP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features of </a:t>
            </a:r>
            <a:r>
              <a:rPr lang="en" i="1"/>
              <a:t>most </a:t>
            </a:r>
            <a:r>
              <a:rPr lang="en"/>
              <a:t>well-written persuasive essays?</a:t>
            </a:r>
            <a:endParaRPr/>
          </a:p>
        </p:txBody>
      </p:sp>
      <p:sp>
        <p:nvSpPr>
          <p:cNvPr id="146" name="Google Shape;146;p32"/>
          <p:cNvSpPr txBox="1">
            <a:spLocks noGrp="1"/>
          </p:cNvSpPr>
          <p:nvPr>
            <p:ph type="body" idx="1"/>
          </p:nvPr>
        </p:nvSpPr>
        <p:spPr>
          <a:xfrm>
            <a:off x="1120800" y="1017725"/>
            <a:ext cx="8294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sz="1300" b="1"/>
              <a:t>Hook </a:t>
            </a:r>
            <a:r>
              <a:rPr lang="en" sz="1300"/>
              <a:t>-- some sort of opening that </a:t>
            </a:r>
            <a:r>
              <a:rPr lang="en" sz="1300" b="1"/>
              <a:t>doesn’t </a:t>
            </a:r>
            <a:r>
              <a:rPr lang="en" sz="1300"/>
              <a:t>just restate the prompt </a:t>
            </a:r>
            <a:endParaRPr sz="1300"/>
          </a:p>
          <a:p>
            <a:pPr marL="0" lvl="0" indent="0" algn="l" rtl="0">
              <a:spcBef>
                <a:spcPts val="0"/>
              </a:spcBef>
              <a:spcAft>
                <a:spcPts val="0"/>
              </a:spcAft>
              <a:buNone/>
            </a:pPr>
            <a:r>
              <a:rPr lang="en" sz="1300" b="1"/>
              <a:t>Setup </a:t>
            </a:r>
            <a:r>
              <a:rPr lang="en" sz="1300"/>
              <a:t>-- acknowledgement of the context of the essay, leading to your.... </a:t>
            </a:r>
            <a:endParaRPr sz="1300"/>
          </a:p>
          <a:p>
            <a:pPr marL="0" lvl="0" indent="0" algn="l" rtl="0">
              <a:spcBef>
                <a:spcPts val="0"/>
              </a:spcBef>
              <a:spcAft>
                <a:spcPts val="0"/>
              </a:spcAft>
              <a:buNone/>
            </a:pPr>
            <a:r>
              <a:rPr lang="en" sz="1300" b="1"/>
              <a:t>Thesis </a:t>
            </a:r>
            <a:r>
              <a:rPr lang="en" sz="1300"/>
              <a:t>-- Ideally, two or three significant and distinct points that support your position</a:t>
            </a:r>
            <a:endParaRPr sz="1300"/>
          </a:p>
          <a:p>
            <a:pPr marL="0" lvl="0" indent="0" algn="l" rtl="0">
              <a:spcBef>
                <a:spcPts val="0"/>
              </a:spcBef>
              <a:spcAft>
                <a:spcPts val="0"/>
              </a:spcAft>
              <a:buNone/>
            </a:pPr>
            <a:endParaRPr/>
          </a:p>
          <a:p>
            <a:pPr marL="0" lvl="0" indent="0" algn="l" rtl="0">
              <a:spcBef>
                <a:spcPts val="0"/>
              </a:spcBef>
              <a:spcAft>
                <a:spcPts val="0"/>
              </a:spcAft>
              <a:buNone/>
            </a:pPr>
            <a:r>
              <a:rPr lang="en" sz="1300" b="1"/>
              <a:t>Meaningful transition</a:t>
            </a:r>
            <a:r>
              <a:rPr lang="en" sz="1300"/>
              <a:t>: a few words or phrases that connect ideas in prior paragraph to the...</a:t>
            </a:r>
            <a:endParaRPr sz="1300"/>
          </a:p>
          <a:p>
            <a:pPr marL="0" lvl="0" indent="0" algn="l" rtl="0">
              <a:spcBef>
                <a:spcPts val="0"/>
              </a:spcBef>
              <a:spcAft>
                <a:spcPts val="0"/>
              </a:spcAft>
              <a:buNone/>
            </a:pPr>
            <a:r>
              <a:rPr lang="en" sz="1300" b="1"/>
              <a:t>Topic sentence/Claim</a:t>
            </a:r>
            <a:r>
              <a:rPr lang="en" sz="1300"/>
              <a:t> -- first point from thesis  </a:t>
            </a:r>
            <a:endParaRPr sz="1300"/>
          </a:p>
          <a:p>
            <a:pPr marL="0" lvl="0" indent="0" algn="l" rtl="0">
              <a:spcBef>
                <a:spcPts val="0"/>
              </a:spcBef>
              <a:spcAft>
                <a:spcPts val="0"/>
              </a:spcAft>
              <a:buNone/>
            </a:pPr>
            <a:r>
              <a:rPr lang="en" sz="1300" b="1"/>
              <a:t>Evidence </a:t>
            </a:r>
            <a:r>
              <a:rPr lang="en" sz="1300"/>
              <a:t>-- example (in this case, a source from the packet)</a:t>
            </a:r>
            <a:endParaRPr sz="1300"/>
          </a:p>
          <a:p>
            <a:pPr marL="0" lvl="0" indent="0" algn="l" rtl="0">
              <a:spcBef>
                <a:spcPts val="0"/>
              </a:spcBef>
              <a:spcAft>
                <a:spcPts val="0"/>
              </a:spcAft>
              <a:buNone/>
            </a:pPr>
            <a:r>
              <a:rPr lang="en" sz="1300" b="1"/>
              <a:t>Commentary</a:t>
            </a:r>
            <a:r>
              <a:rPr lang="en" sz="1300"/>
              <a:t>-- explanation (or “line of reasoning”) of how this example proves thesis. This should be several sentences</a:t>
            </a:r>
            <a:endParaRPr sz="1300"/>
          </a:p>
          <a:p>
            <a:pPr marL="0" lvl="0" indent="0" algn="l" rtl="0">
              <a:spcBef>
                <a:spcPts val="0"/>
              </a:spcBef>
              <a:spcAft>
                <a:spcPts val="0"/>
              </a:spcAft>
              <a:buNone/>
            </a:pPr>
            <a:r>
              <a:rPr lang="en" sz="1300" b="1"/>
              <a:t>Transition: </a:t>
            </a:r>
            <a:r>
              <a:rPr lang="en" sz="1300"/>
              <a:t>a few words or phrases that lead to... </a:t>
            </a:r>
            <a:endParaRPr sz="1300"/>
          </a:p>
          <a:p>
            <a:pPr marL="0" lvl="0" indent="0" algn="l" rtl="0">
              <a:spcBef>
                <a:spcPts val="0"/>
              </a:spcBef>
              <a:spcAft>
                <a:spcPts val="0"/>
              </a:spcAft>
              <a:buNone/>
            </a:pPr>
            <a:r>
              <a:rPr lang="en" sz="1300" b="1"/>
              <a:t>Evidence #2</a:t>
            </a:r>
            <a:r>
              <a:rPr lang="en" sz="1300"/>
              <a:t> -- example (another source from the packet, showing a new perspective on this point) </a:t>
            </a:r>
            <a:endParaRPr sz="1300"/>
          </a:p>
          <a:p>
            <a:pPr marL="0" lvl="0" indent="0" algn="l" rtl="0">
              <a:spcBef>
                <a:spcPts val="0"/>
              </a:spcBef>
              <a:spcAft>
                <a:spcPts val="0"/>
              </a:spcAft>
              <a:buNone/>
            </a:pPr>
            <a:r>
              <a:rPr lang="en" sz="1300" b="1"/>
              <a:t>Commentary </a:t>
            </a:r>
            <a:r>
              <a:rPr lang="en" sz="1300"/>
              <a:t>-- explanation (or “line of reasoning”) of how this example proves thesis</a:t>
            </a:r>
            <a:endParaRPr sz="1300"/>
          </a:p>
          <a:p>
            <a:pPr marL="0" lvl="0" indent="0" algn="l" rtl="0">
              <a:spcBef>
                <a:spcPts val="0"/>
              </a:spcBef>
              <a:spcAft>
                <a:spcPts val="0"/>
              </a:spcAft>
              <a:buNone/>
            </a:pPr>
            <a:r>
              <a:rPr lang="en" sz="1300" b="1"/>
              <a:t>Synthesis </a:t>
            </a:r>
            <a:r>
              <a:rPr lang="en" sz="1300"/>
              <a:t>-- tying together the ideas present in both examples </a:t>
            </a:r>
            <a:endParaRPr sz="1300"/>
          </a:p>
        </p:txBody>
      </p:sp>
      <p:sp>
        <p:nvSpPr>
          <p:cNvPr id="147" name="Google Shape;147;p32"/>
          <p:cNvSpPr txBox="1"/>
          <p:nvPr/>
        </p:nvSpPr>
        <p:spPr>
          <a:xfrm>
            <a:off x="0" y="1680275"/>
            <a:ext cx="1120800" cy="31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Opening paragraph</a:t>
            </a:r>
            <a:endParaRPr b="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b="1">
                <a:latin typeface="Proxima Nova"/>
                <a:ea typeface="Proxima Nova"/>
                <a:cs typeface="Proxima Nova"/>
                <a:sym typeface="Proxima Nova"/>
              </a:rPr>
              <a:t>Body paragraphs</a:t>
            </a:r>
            <a:endParaRPr b="1">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about the conclusion?</a:t>
            </a:r>
            <a:endParaRPr/>
          </a:p>
        </p:txBody>
      </p:sp>
      <p:sp>
        <p:nvSpPr>
          <p:cNvPr id="153" name="Google Shape;15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300" b="1">
                <a:solidFill>
                  <a:srgbClr val="000000"/>
                </a:solidFill>
              </a:rPr>
              <a:t>Conclusion</a:t>
            </a:r>
            <a:r>
              <a:rPr lang="en" sz="2300">
                <a:solidFill>
                  <a:srgbClr val="000000"/>
                </a:solidFill>
              </a:rPr>
              <a:t>: Look to what the future holds for the issue being discussed in this prompt. Most questions deal with issues that are in flux, so use this space to comment on how the issue may evolve based on the evidence. </a:t>
            </a:r>
            <a:r>
              <a:rPr lang="en" sz="2300" b="1">
                <a:solidFill>
                  <a:srgbClr val="000000"/>
                </a:solidFill>
              </a:rPr>
              <a:t>Or, situate the argument in a broader context.</a:t>
            </a:r>
            <a:r>
              <a:rPr lang="en" sz="2300">
                <a:solidFill>
                  <a:srgbClr val="000000"/>
                </a:solidFill>
              </a:rPr>
              <a:t> Reassert your thesis without simply restating it. Also, if you haven’t acknowledged concessions (points that go against your thesis), you might mention them here</a:t>
            </a:r>
            <a:endParaRPr sz="3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934</Words>
  <Application>Microsoft Macintosh PowerPoint</Application>
  <PresentationFormat>On-screen Show (16:9)</PresentationFormat>
  <Paragraphs>68</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Proxima Nova</vt:lpstr>
      <vt:lpstr>Alfa Slab One</vt:lpstr>
      <vt:lpstr>Simple Light</vt:lpstr>
      <vt:lpstr>Gameday</vt:lpstr>
      <vt:lpstr>How to Write a Synthesis Essay</vt:lpstr>
      <vt:lpstr>The wording of all synthesis prompts in the new AP Language test</vt:lpstr>
      <vt:lpstr>Synthesis Rubric </vt:lpstr>
      <vt:lpstr>What is a line of reasoning? (from College Board framework…) </vt:lpstr>
      <vt:lpstr>Binary vs. Relative </vt:lpstr>
      <vt:lpstr>What is a qualified argument?</vt:lpstr>
      <vt:lpstr>Qualify these claims....</vt:lpstr>
      <vt:lpstr>What are the features of most well-written persuasive essays?</vt:lpstr>
      <vt:lpstr>How about the conclusion?</vt:lpstr>
      <vt:lpstr>Model Synthesis essay </vt:lpstr>
      <vt:lpstr>2019 Synthesis prompt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synthesis essay</dc:title>
  <cp:lastModifiedBy>Sandra Effinger</cp:lastModifiedBy>
  <cp:revision>4</cp:revision>
  <dcterms:modified xsi:type="dcterms:W3CDTF">2024-06-03T20:14:16Z</dcterms:modified>
</cp:coreProperties>
</file>